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F724A4-0DED-4749-AD57-300256C2D97D}" v="1925" dt="2019-09-10T13:03:19.0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91" d="100"/>
          <a:sy n="91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A view of a city&#10;&#10;Description generated with very high confidence">
            <a:extLst>
              <a:ext uri="{FF2B5EF4-FFF2-40B4-BE49-F238E27FC236}">
                <a16:creationId xmlns:a16="http://schemas.microsoft.com/office/drawing/2014/main" id="{B214E7FD-EF93-4F21-B38D-530F819F33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47" y="-44839"/>
            <a:ext cx="12194693" cy="67463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364C40-78CB-4D65-9E4F-3743B44F524C}"/>
              </a:ext>
            </a:extLst>
          </p:cNvPr>
          <p:cNvSpPr txBox="1"/>
          <p:nvPr/>
        </p:nvSpPr>
        <p:spPr>
          <a:xfrm>
            <a:off x="4724400" y="3200400"/>
            <a:ext cx="2743200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6000" dirty="0">
                <a:cs typeface="Calibri"/>
              </a:rPr>
              <a:t>Mexico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55A45-E006-4DBD-8FFD-FDAA4821D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History</a:t>
            </a:r>
            <a:endParaRPr lang="en-US" dirty="0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E4FEBC52-96B2-4E80-AA57-85237BD7447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t="3653" b="3653"/>
          <a:stretch/>
        </p:blipFill>
        <p:spPr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38F44F-0827-4477-9694-CF3ADED32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buChar char="•"/>
            </a:pPr>
            <a:r>
              <a:rPr lang="en-US" dirty="0">
                <a:cs typeface="Calibri" panose="020F0502020204030204"/>
              </a:rPr>
              <a:t>Was a colony of Spain</a:t>
            </a:r>
            <a:endParaRPr lang="en-US" dirty="0"/>
          </a:p>
          <a:p>
            <a:pPr marL="285750" indent="-285750">
              <a:buChar char="•"/>
            </a:pPr>
            <a:r>
              <a:rPr lang="en-US" dirty="0">
                <a:cs typeface="Calibri" panose="020F0502020204030204"/>
              </a:rPr>
              <a:t>Declared independence Dec. 16, 1810</a:t>
            </a:r>
          </a:p>
          <a:p>
            <a:pPr marL="285750" indent="-285750">
              <a:buChar char="•"/>
            </a:pPr>
            <a:r>
              <a:rPr lang="en-US" dirty="0">
                <a:cs typeface="Calibri" panose="020F0502020204030204"/>
              </a:rPr>
              <a:t>Not fully recognized Sept 27, 1821</a:t>
            </a:r>
          </a:p>
          <a:p>
            <a:pPr marL="285750" indent="-285750">
              <a:buChar char="•"/>
            </a:pPr>
            <a:r>
              <a:rPr lang="en-US" dirty="0">
                <a:cs typeface="Calibri" panose="020F0502020204030204"/>
              </a:rPr>
              <a:t>Mexico has had 6 constitutions, most recent written in 1917</a:t>
            </a:r>
          </a:p>
          <a:p>
            <a:pPr marL="285750" indent="-285750">
              <a:buChar char="•"/>
            </a:pPr>
            <a:r>
              <a:rPr lang="en-US" dirty="0">
                <a:cs typeface="Calibri" panose="020F0502020204030204"/>
              </a:rPr>
              <a:t>Miguel Hidalgo leader of the Mexican war for independence </a:t>
            </a:r>
          </a:p>
          <a:p>
            <a:pPr marL="285750" indent="-285750">
              <a:buChar char="•"/>
            </a:pPr>
            <a:r>
              <a:rPr lang="en-US" dirty="0">
                <a:cs typeface="Calibri" panose="020F0502020204030204"/>
              </a:rPr>
              <a:t>Last revolution ended in 1920</a:t>
            </a:r>
          </a:p>
          <a:p>
            <a:pPr marL="285750" indent="-285750">
              <a:buChar char="•"/>
            </a:pPr>
            <a:endParaRPr lang="en-US" dirty="0">
              <a:cs typeface="Calibri" panose="020F0502020204030204"/>
            </a:endParaRPr>
          </a:p>
          <a:p>
            <a:pPr marL="285750" indent="-285750">
              <a:buChar char="•"/>
            </a:pP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68392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13A79-E88E-425B-BFAB-8433B303A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Government </a:t>
            </a:r>
            <a:endParaRPr lang="en-US" dirty="0"/>
          </a:p>
        </p:txBody>
      </p:sp>
      <p:pic>
        <p:nvPicPr>
          <p:cNvPr id="5" name="Picture 5" descr="A group of people posing for the camera&#10;&#10;Description generated with very high confidence">
            <a:extLst>
              <a:ext uri="{FF2B5EF4-FFF2-40B4-BE49-F238E27FC236}">
                <a16:creationId xmlns:a16="http://schemas.microsoft.com/office/drawing/2014/main" id="{29F75AB1-F27B-4F94-8E7C-9226359041AA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18339" r="18339"/>
          <a:stretch/>
        </p:blipFill>
        <p:spPr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C142CC-B8F8-4FFD-B410-027115437A8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285750" indent="-285750">
              <a:buChar char="•"/>
            </a:pPr>
            <a:r>
              <a:rPr lang="en-US" dirty="0">
                <a:cs typeface="Calibri" panose="020F0502020204030204"/>
              </a:rPr>
              <a:t>United Mexican states is a Federal Presidential republic consisting of 32 states</a:t>
            </a:r>
          </a:p>
          <a:p>
            <a:pPr marL="285750" indent="-285750">
              <a:buChar char="•"/>
            </a:pPr>
            <a:r>
              <a:rPr lang="en-US" dirty="0">
                <a:cs typeface="Calibri" panose="020F0502020204030204"/>
              </a:rPr>
              <a:t>3 branches of government Executive, judiciary and legislative</a:t>
            </a:r>
          </a:p>
          <a:p>
            <a:pPr marL="285750" indent="-285750">
              <a:buChar char="•"/>
            </a:pPr>
            <a:r>
              <a:rPr lang="en-US" dirty="0">
                <a:cs typeface="Calibri" panose="020F0502020204030204"/>
              </a:rPr>
              <a:t>Legislative – Bicameral National Congress and the Chamber of Deputies </a:t>
            </a:r>
          </a:p>
          <a:p>
            <a:pPr marL="285750" indent="-285750">
              <a:buChar char="•"/>
            </a:pPr>
            <a:r>
              <a:rPr lang="en-US" dirty="0">
                <a:cs typeface="Calibri" panose="020F0502020204030204"/>
              </a:rPr>
              <a:t>Judiciary- Supreme court of justice </a:t>
            </a:r>
          </a:p>
          <a:p>
            <a:pPr marL="285750" indent="-285750">
              <a:buChar char="•"/>
            </a:pPr>
            <a:r>
              <a:rPr lang="en-US" dirty="0">
                <a:cs typeface="Calibri" panose="020F0502020204030204"/>
              </a:rPr>
              <a:t>The president is Andres Manuel Lopez Obrador </a:t>
            </a:r>
          </a:p>
          <a:p>
            <a:pPr marL="285750" indent="-285750">
              <a:buChar char="•"/>
            </a:pPr>
            <a:r>
              <a:rPr lang="en-US" dirty="0">
                <a:cs typeface="Calibri" panose="020F0502020204030204"/>
              </a:rPr>
              <a:t>Political parties- 3 predominate parties, PRI, PNA and PRD </a:t>
            </a:r>
          </a:p>
          <a:p>
            <a:pPr marL="285750" indent="-285750">
              <a:buChar char="•"/>
            </a:pPr>
            <a:r>
              <a:rPr lang="en-US" dirty="0">
                <a:cs typeface="Calibri" panose="020F0502020204030204"/>
              </a:rPr>
              <a:t>New political party MORENA party of the current president </a:t>
            </a:r>
          </a:p>
        </p:txBody>
      </p:sp>
    </p:spTree>
    <p:extLst>
      <p:ext uri="{BB962C8B-B14F-4D97-AF65-F5344CB8AC3E}">
        <p14:creationId xmlns:p14="http://schemas.microsoft.com/office/powerpoint/2010/main" val="2952655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7E158-44DF-44B8-86A6-2E7FA62A1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Economy </a:t>
            </a:r>
            <a:endParaRPr lang="en-US" dirty="0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3619780E-8E3B-4788-9640-99FEF10BB87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13736" r="13736"/>
          <a:stretch/>
        </p:blipFill>
        <p:spPr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298777-CF2B-4FBC-90B6-EA039C5B7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buChar char="•"/>
            </a:pPr>
            <a:r>
              <a:rPr lang="en-US" dirty="0">
                <a:cs typeface="Calibri" panose="020F0502020204030204"/>
              </a:rPr>
              <a:t>11th largest economy in the world with a GDP (purchasing power) of 2.575 Trillion</a:t>
            </a:r>
          </a:p>
          <a:p>
            <a:pPr marL="285750" indent="-285750">
              <a:buChar char="•"/>
            </a:pPr>
            <a:r>
              <a:rPr lang="en-US" dirty="0">
                <a:cs typeface="Calibri" panose="020F0502020204030204"/>
              </a:rPr>
              <a:t>Mexico has a postindustrial economy with service industry making up 64.5% of the economy</a:t>
            </a:r>
          </a:p>
          <a:p>
            <a:pPr marL="285750" indent="-285750">
              <a:buChar char="•"/>
            </a:pPr>
            <a:r>
              <a:rPr lang="en-US" dirty="0">
                <a:cs typeface="Calibri" panose="020F0502020204030204"/>
              </a:rPr>
              <a:t>Exports- $409.8 (2017)</a:t>
            </a:r>
          </a:p>
          <a:p>
            <a:pPr marL="285750" indent="-285750">
              <a:buChar char="•"/>
            </a:pPr>
            <a:r>
              <a:rPr lang="en-US" dirty="0">
                <a:cs typeface="Calibri" panose="020F0502020204030204"/>
              </a:rPr>
              <a:t>Imports-$420.8 (2017)</a:t>
            </a:r>
          </a:p>
          <a:p>
            <a:pPr marL="285750" indent="-285750">
              <a:buChar char="•"/>
            </a:pPr>
            <a:r>
              <a:rPr lang="en-US" dirty="0">
                <a:cs typeface="Calibri" panose="020F0502020204030204"/>
              </a:rPr>
              <a:t>Natural resources are petroleum, silver, copper, gold, lead, zinc, natural gas, timber</a:t>
            </a:r>
          </a:p>
        </p:txBody>
      </p:sp>
    </p:spTree>
    <p:extLst>
      <p:ext uri="{BB962C8B-B14F-4D97-AF65-F5344CB8AC3E}">
        <p14:creationId xmlns:p14="http://schemas.microsoft.com/office/powerpoint/2010/main" val="3277999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65942-C8FF-4645-82A0-3010636D0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Demographics</a:t>
            </a:r>
            <a:endParaRPr lang="en-US" dirty="0" err="1"/>
          </a:p>
        </p:txBody>
      </p:sp>
      <p:pic>
        <p:nvPicPr>
          <p:cNvPr id="5" name="Picture 5" descr="A screenshot of a social media post&#10;&#10;Description generated with very high confidence">
            <a:extLst>
              <a:ext uri="{FF2B5EF4-FFF2-40B4-BE49-F238E27FC236}">
                <a16:creationId xmlns:a16="http://schemas.microsoft.com/office/drawing/2014/main" id="{A5DEF17B-ACB8-484F-AA28-D924822E1150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2381" r="2381"/>
          <a:stretch/>
        </p:blipFill>
        <p:spPr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3850D1-BCDA-4F10-B741-949CB10941C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buChar char="•"/>
            </a:pPr>
            <a:r>
              <a:rPr lang="en-US" dirty="0">
                <a:cs typeface="Calibri" panose="020F0502020204030204"/>
              </a:rPr>
              <a:t>Pop. 126 Million – 11th in the world</a:t>
            </a:r>
          </a:p>
          <a:p>
            <a:pPr marL="285750" indent="-285750">
              <a:buChar char="•"/>
            </a:pPr>
            <a:r>
              <a:rPr lang="en-US" dirty="0">
                <a:cs typeface="Calibri" panose="020F0502020204030204"/>
              </a:rPr>
              <a:t>Population growth is 1.09%</a:t>
            </a:r>
          </a:p>
          <a:p>
            <a:pPr marL="285750" indent="-285750">
              <a:buChar char="•"/>
            </a:pPr>
            <a:r>
              <a:rPr lang="en-US" dirty="0">
                <a:cs typeface="Calibri" panose="020F0502020204030204"/>
              </a:rPr>
              <a:t>92.7% of population only speaks Spanish and others speak indigenous languages</a:t>
            </a:r>
          </a:p>
          <a:p>
            <a:pPr marL="285750" indent="-285750">
              <a:buChar char="•"/>
            </a:pPr>
            <a:r>
              <a:rPr lang="en-US" dirty="0">
                <a:cs typeface="Calibri" panose="020F0502020204030204"/>
              </a:rPr>
              <a:t>Majority religion is Roman Catholic 82.7%</a:t>
            </a:r>
          </a:p>
          <a:p>
            <a:pPr marL="285750" indent="-285750">
              <a:buChar char="•"/>
            </a:pPr>
            <a:r>
              <a:rPr lang="en-US" dirty="0">
                <a:cs typeface="Calibri" panose="020F0502020204030204"/>
              </a:rPr>
              <a:t>Literacy is 94.9%</a:t>
            </a:r>
          </a:p>
          <a:p>
            <a:pPr marL="285750" indent="-285750">
              <a:buChar char="•"/>
            </a:pPr>
            <a:r>
              <a:rPr lang="en-US" dirty="0">
                <a:cs typeface="Calibri" panose="020F0502020204030204"/>
              </a:rPr>
              <a:t>Ethnicity- Mestizo 62%, Predominantly Amerindian 21%, Amerindian 7%, other 10%</a:t>
            </a:r>
            <a:endParaRPr lang="en-US" dirty="0"/>
          </a:p>
          <a:p>
            <a:pPr marL="285750" indent="-285750">
              <a:buChar char="•"/>
            </a:pPr>
            <a:endParaRPr lang="en-US" dirty="0">
              <a:cs typeface="Calibri"/>
            </a:endParaRPr>
          </a:p>
          <a:p>
            <a:pPr marL="285750" indent="-285750">
              <a:buChar char="•"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22728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494B5-D0F5-425F-9002-A09892384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/>
              <a:t>Problems </a:t>
            </a:r>
          </a:p>
        </p:txBody>
      </p:sp>
      <p:pic>
        <p:nvPicPr>
          <p:cNvPr id="9" name="Picture 10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D6BF8E33-C38A-45FA-8942-DFD20BD0AACA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r="2" b="1990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C14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30D25A-AAFD-4AB4-9D99-5A149897D1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65431" y="2438400"/>
            <a:ext cx="6586489" cy="3785419"/>
          </a:xfrm>
        </p:spPr>
        <p:txBody>
          <a:bodyPr vert="horz" lIns="91440" tIns="45720" rIns="91440" bIns="45720" rtlCol="0">
            <a:normAutofit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/>
              <a:t>Low wages 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/>
              <a:t>High Underemployment 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/>
              <a:t>Few opportunities for largely indigenous populations in more impoverished southern states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/>
              <a:t>Mexico faces large problems with drug trafficking cartel and in middle of a bloody war between cartels causing tens of thousands of drug related homicides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endParaRPr lang="en-US" sz="2000"/>
          </a:p>
          <a:p>
            <a:pPr marL="285750" indent="-228600">
              <a:buFont typeface="Arial" panose="020B0604020202020204" pitchFamily="34" charset="0"/>
              <a:buChar char="•"/>
            </a:pPr>
            <a:endParaRPr lang="en-US" sz="2000"/>
          </a:p>
          <a:p>
            <a:pPr marL="285750" indent="-228600">
              <a:buFont typeface="Arial" panose="020B0604020202020204" pitchFamily="34" charset="0"/>
              <a:buChar char="•"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4093698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144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History</vt:lpstr>
      <vt:lpstr>Government </vt:lpstr>
      <vt:lpstr>Economy </vt:lpstr>
      <vt:lpstr>Demographics</vt:lpstr>
      <vt:lpstr>Problems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Seim, Kara</dc:creator>
  <cp:lastModifiedBy>Seim, Kara</cp:lastModifiedBy>
  <cp:revision>348</cp:revision>
  <dcterms:created xsi:type="dcterms:W3CDTF">2013-07-15T20:26:40Z</dcterms:created>
  <dcterms:modified xsi:type="dcterms:W3CDTF">2019-09-19T16:26:28Z</dcterms:modified>
</cp:coreProperties>
</file>